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492A-1F8A-DAF1-783B-64D092DE4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4F9D2-30EA-2C6B-D06D-437941373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63E3-7D10-5C19-7B79-6AAB6B94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A790-97EF-AB9C-FDD4-849F85A9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E7E6-419C-B7A3-71F7-C053A32F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4594-38D9-BAEE-7CE7-973919BF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A8B5A-357B-FF1D-3586-2F9F8822E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0A10-8EAE-202F-6AAE-5DCDA735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13CC-F276-735A-48C8-43B61E4A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4D03-218D-ACEB-0696-9EE5131D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7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D43EA-113C-6E7D-6E1C-41DB8ADEA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48CC5-6AF4-4845-47B6-0F14FBB90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4255A-D659-736E-15A3-AC756641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E05C-ED6B-C055-B2FB-FF403362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CFDF5-4411-00EF-4C94-98DC8397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35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A0EF-5F46-874F-7D97-6E55BF21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F082-66D8-6582-EF1A-F59C69A78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7CA4-2251-7224-8F7E-E2D2898D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9426-E34A-2E08-514D-FA9D64D6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F352-211D-DA03-9EE6-D8F145D4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0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2D7F-0DA8-0C3B-B876-0DF14A2C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5A21-8460-56F7-ACAE-13EE8EBD4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77F-4916-B76C-67C5-640A4B33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537A-7C1B-CBD6-C9F0-0F62908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0F8F-91AF-35C6-3F31-EF9A84EC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8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F16E-E86E-5BE4-0306-642869AD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311D-D0E5-6A14-C20A-9775336D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2137-B88B-1DA0-A8FA-4EE89BF63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4137C-CB4E-C849-0EB0-8E497632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2D81B-77DD-2818-F627-22435F0C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1E0C2-7366-DFB7-D881-A5B9D81B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5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0791-DBFC-2278-1B35-23251AD2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93E1A-69EA-76D6-48A2-F0B6A5CF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3F2C-A250-9E07-FE45-6EEBE7B4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EB87A-A21A-C028-4B3B-64AA5308D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9F228-0FFE-087D-55B2-2191B073A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0D5F8-554D-B344-1B3E-C3A8B2D9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8F522-F0D9-4FC5-E77E-0DA18D09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8E94D-B833-1F9D-B562-6479D23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2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890D-98B9-9FAF-ED77-A10D6CB3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080B1-848C-485B-D3F5-75242D4A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3EB20-9748-E0FB-7388-74A2D603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AA6CF-F907-977A-0B22-45C3F9DF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9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BACB4-2A0A-0F5D-6BD2-24EC0A62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0ED82-F099-09D0-6AAB-8E3BA95B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2B3E-8049-B500-2696-D9E49E65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9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D4D7-9A8E-40DC-38C7-03F2EA2F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8233-0DCE-D95F-AE23-24DBD058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2695C-BEB0-6F96-6319-319EB202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CBDF-80B9-B231-E6E6-9D73C2B2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15B9-ECC3-9859-CAE1-810E152E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140EE-5E9D-1A00-2078-51DB2C1F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7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95F8-3CD6-35F2-ABAD-0AEA0D86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EE53B-0487-384B-4E20-20BC7BC7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B317D-CF5F-94DA-444E-F97EF3EC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083EC-D1D3-DB49-A2A4-B5FC64CF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25C0-98F5-9102-BA4A-C889E4C9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A39DD-4D1E-DC7C-3473-58E0C20D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33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8A2C7-CFDC-D44F-F850-49ED21B9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23E2D-7D7D-F8C6-5345-E39EA4D9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7A682-988B-8467-F666-8E890DC28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FD0F-226A-4907-A4B5-F628297D1D1A}" type="datetimeFigureOut">
              <a:rPr lang="en-IN" smtClean="0"/>
              <a:t>12-05-2025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D7C67-45F4-072C-7FAA-7BA59A6A1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6DD8-8CB0-D6CF-5664-6FE49E85F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5FFA-8C40-422C-A009-9BDB11FDF1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2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1E3D-2CC5-CA9E-113C-F5EC8760B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6005"/>
            <a:ext cx="9144000" cy="908390"/>
          </a:xfrm>
        </p:spPr>
        <p:txBody>
          <a:bodyPr>
            <a:normAutofit/>
          </a:bodyPr>
          <a:lstStyle/>
          <a:p>
            <a:r>
              <a:rPr lang="en-US" sz="3200" b="1" dirty="0"/>
              <a:t>FIRST SIKH HISTORY CONFERENCE </a:t>
            </a:r>
            <a:endParaRPr lang="en-IN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13B55-9CC9-C4AE-75D8-BE5D58D06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006"/>
            <a:ext cx="9144000" cy="2396794"/>
          </a:xfrm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r>
              <a:rPr lang="en-US" sz="11200" b="1" dirty="0"/>
              <a:t>SGTB Khalsa College, Delhi</a:t>
            </a:r>
          </a:p>
          <a:p>
            <a:r>
              <a:rPr lang="en-US" sz="11200" b="1" dirty="0"/>
              <a:t>5-7 January 2023.</a:t>
            </a:r>
          </a:p>
          <a:p>
            <a:endParaRPr lang="en-US" sz="11200" b="1" dirty="0"/>
          </a:p>
          <a:p>
            <a:r>
              <a:rPr lang="en-US" sz="11200" b="1" dirty="0"/>
              <a:t>‘SIKH, SIKH EVERYWHERE – SIKH GLOBAL PRESENCE’</a:t>
            </a:r>
          </a:p>
          <a:p>
            <a:r>
              <a:rPr lang="en-US" sz="11200" b="1" dirty="0"/>
              <a:t> </a:t>
            </a:r>
          </a:p>
          <a:p>
            <a:r>
              <a:rPr lang="en-US" sz="11200" b="1" dirty="0"/>
              <a:t>Swarn Singh Kahlon</a:t>
            </a:r>
          </a:p>
        </p:txBody>
      </p:sp>
    </p:spTree>
    <p:extLst>
      <p:ext uri="{BB962C8B-B14F-4D97-AF65-F5344CB8AC3E}">
        <p14:creationId xmlns:p14="http://schemas.microsoft.com/office/powerpoint/2010/main" val="281238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DA05-B0AC-CDA1-2702-C91F27F8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SOME INTERESTING DETAILS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80B4-6CF9-EA90-D588-916CD248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Italy – 60% Punjabis amongst Indian community. Dairying - </a:t>
            </a:r>
            <a:r>
              <a:rPr lang="en-US" dirty="0" err="1"/>
              <a:t>Bergamini</a:t>
            </a:r>
            <a:r>
              <a:rPr lang="en-US" dirty="0"/>
              <a:t>.</a:t>
            </a:r>
          </a:p>
          <a:p>
            <a:r>
              <a:rPr lang="en-US" dirty="0"/>
              <a:t>Finland – ‘</a:t>
            </a:r>
            <a:r>
              <a:rPr lang="en-US" dirty="0" err="1"/>
              <a:t>Ravintola</a:t>
            </a:r>
            <a:r>
              <a:rPr lang="en-US" dirty="0"/>
              <a:t>’.</a:t>
            </a:r>
          </a:p>
          <a:p>
            <a:r>
              <a:rPr lang="en-US" dirty="0"/>
              <a:t>Argentina – Farthest country from India.</a:t>
            </a:r>
          </a:p>
          <a:p>
            <a:r>
              <a:rPr lang="en-US" dirty="0"/>
              <a:t>Shanghai Police in early 1900s – mostly Sikhs.</a:t>
            </a:r>
          </a:p>
          <a:p>
            <a:r>
              <a:rPr lang="en-US" dirty="0"/>
              <a:t>Philippines – Sikh Moneylenders.</a:t>
            </a:r>
          </a:p>
          <a:p>
            <a:r>
              <a:rPr lang="en-US" dirty="0"/>
              <a:t>East Africa – Kenya. Sikh Sportsmen &amp; Car rally drivers.</a:t>
            </a:r>
          </a:p>
          <a:p>
            <a:r>
              <a:rPr lang="en-US" dirty="0"/>
              <a:t>Canada – Sikh population %, expected to become same as in India.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750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483F-5E6C-6DEB-152E-B40E8941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HIGHLIGHTS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6F79-63BE-A43C-2FE3-90FC52AE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10% of Sikhs live abroad - while overall Indians abroad 2%.</a:t>
            </a:r>
          </a:p>
          <a:p>
            <a:r>
              <a:rPr lang="en-IN" b="1" dirty="0"/>
              <a:t>In many cases Sikhs were pioneer migrants despite belonging to a land-locked state.</a:t>
            </a:r>
          </a:p>
          <a:p>
            <a:r>
              <a:rPr lang="en-US" sz="2800" b="1" dirty="0"/>
              <a:t>Maharaja Ranjit Singh – Foreign Connection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IN" sz="2600" b="1" dirty="0"/>
              <a:t>   Army generals from Europe - France, Spain, Hungry, Russia, Italy, Greece.</a:t>
            </a:r>
            <a:endParaRPr lang="en-US" sz="2600" b="1" dirty="0"/>
          </a:p>
          <a:p>
            <a:r>
              <a:rPr lang="en-US" sz="2800" b="1" dirty="0"/>
              <a:t>Post Maharaja Ranjit Singh – British Preference for Sikh Soldiers.</a:t>
            </a:r>
          </a:p>
          <a:p>
            <a:r>
              <a:rPr lang="en-IN" b="1" dirty="0"/>
              <a:t>Afghanistan - Early 19</a:t>
            </a:r>
            <a:r>
              <a:rPr lang="en-IN" b="1" baseline="30000" dirty="0"/>
              <a:t>th</a:t>
            </a:r>
            <a:r>
              <a:rPr lang="en-IN" b="1" dirty="0"/>
              <a:t> century - Maharaja Ranjit Singh</a:t>
            </a:r>
          </a:p>
          <a:p>
            <a:r>
              <a:rPr lang="en-IN" b="1" dirty="0"/>
              <a:t>1849 – Maharaja </a:t>
            </a:r>
            <a:r>
              <a:rPr lang="en-IN" b="1" dirty="0" err="1"/>
              <a:t>Duleep</a:t>
            </a:r>
            <a:r>
              <a:rPr lang="en-IN" b="1" dirty="0"/>
              <a:t> Singh to UK and later France</a:t>
            </a:r>
          </a:p>
          <a:p>
            <a:r>
              <a:rPr lang="en-IN" b="1" dirty="0"/>
              <a:t>1861 – Rani </a:t>
            </a:r>
            <a:r>
              <a:rPr lang="en-IN" b="1" dirty="0" err="1"/>
              <a:t>Jindan</a:t>
            </a:r>
            <a:r>
              <a:rPr lang="en-IN" b="1" dirty="0"/>
              <a:t> to UK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1864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3584-C6A8-6A33-BF5E-DE0DE04C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GLOBAL MOVEMENT OF SIKHS</a:t>
            </a:r>
            <a:endParaRPr lang="en-IN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E95A-AF7C-6971-157B-F71E4E19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1850s – Burma (Second Anglo-Burma War)</a:t>
            </a:r>
          </a:p>
          <a:p>
            <a:pPr marL="0" indent="0">
              <a:buNone/>
            </a:pPr>
            <a:r>
              <a:rPr lang="en-US" b="1" dirty="0"/>
              <a:t>               China   (Second Opium War)</a:t>
            </a:r>
          </a:p>
          <a:p>
            <a:pPr marL="0" indent="0">
              <a:buNone/>
            </a:pPr>
            <a:r>
              <a:rPr lang="en-US" b="1" dirty="0"/>
              <a:t>1867 – Hong Kong</a:t>
            </a:r>
          </a:p>
          <a:p>
            <a:pPr marL="0" indent="0">
              <a:buNone/>
            </a:pPr>
            <a:r>
              <a:rPr lang="en-US" b="1" dirty="0"/>
              <a:t>1870s – Malaya followed in later years to Indonesia</a:t>
            </a:r>
          </a:p>
          <a:p>
            <a:pPr marL="0" indent="0">
              <a:buNone/>
            </a:pPr>
            <a:r>
              <a:rPr lang="en-US" b="1" dirty="0"/>
              <a:t>1880s -  Fiji</a:t>
            </a:r>
          </a:p>
          <a:p>
            <a:pPr marL="0" indent="0">
              <a:buNone/>
            </a:pPr>
            <a:r>
              <a:rPr lang="en-US" b="1" dirty="0"/>
              <a:t>1890s -  Australia and New Zealand</a:t>
            </a:r>
          </a:p>
          <a:p>
            <a:pPr marL="0" indent="0">
              <a:buNone/>
            </a:pPr>
            <a:r>
              <a:rPr lang="en-US" b="1" dirty="0"/>
              <a:t>1897 -   Kenya and Uganda</a:t>
            </a:r>
          </a:p>
          <a:p>
            <a:pPr marL="0" indent="0">
              <a:buNone/>
            </a:pPr>
            <a:r>
              <a:rPr lang="en-US" b="1" dirty="0"/>
              <a:t>1897 -   Canada</a:t>
            </a:r>
          </a:p>
          <a:p>
            <a:pPr marL="0" indent="0">
              <a:buNone/>
            </a:pPr>
            <a:r>
              <a:rPr lang="en-US" b="1" dirty="0"/>
              <a:t>1898 -   USA</a:t>
            </a:r>
          </a:p>
          <a:p>
            <a:pPr marL="0" indent="0">
              <a:buNone/>
            </a:pPr>
            <a:r>
              <a:rPr lang="en-US" b="1" dirty="0"/>
              <a:t>1900 -   Iran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7746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CB66-E14F-6C2E-C519-595B0606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SIKH MIGRATION – PRESENT STATUS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BF8E-8ED8-C493-1E99-8A239133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North America – 1,000,000 (USA - 500k, Canada - 455k).</a:t>
            </a:r>
          </a:p>
          <a:p>
            <a:r>
              <a:rPr lang="en-US" b="1" dirty="0"/>
              <a:t>Europe – 620,000 (UK – 420k, Continental Europe -200k). Italy-80k</a:t>
            </a:r>
          </a:p>
          <a:p>
            <a:r>
              <a:rPr lang="en-US" b="1" dirty="0"/>
              <a:t>Asia Pacific – 300,000 (Malaysia-85k, Australia-72k)</a:t>
            </a:r>
          </a:p>
          <a:p>
            <a:r>
              <a:rPr lang="en-US" b="1" dirty="0"/>
              <a:t>Africa - 60,000</a:t>
            </a:r>
          </a:p>
          <a:p>
            <a:r>
              <a:rPr lang="en-US" b="1" dirty="0"/>
              <a:t>Other countries – 20,000</a:t>
            </a:r>
          </a:p>
          <a:p>
            <a:r>
              <a:rPr lang="en-US" b="1" dirty="0"/>
              <a:t>TOTAL – 2,000,000.</a:t>
            </a:r>
          </a:p>
          <a:p>
            <a:pPr marL="0" indent="0" algn="ctr">
              <a:buNone/>
            </a:pPr>
            <a:r>
              <a:rPr lang="en-US" b="1" dirty="0"/>
              <a:t>An </a:t>
            </a:r>
            <a:r>
              <a:rPr lang="en-US" sz="2600" b="1" dirty="0"/>
              <a:t>interesting</a:t>
            </a:r>
            <a:r>
              <a:rPr lang="en-US" b="1" dirty="0"/>
              <a:t> observation</a:t>
            </a:r>
          </a:p>
          <a:p>
            <a:pPr marL="0" indent="0" algn="ctr">
              <a:buNone/>
            </a:pPr>
            <a:r>
              <a:rPr lang="en-US" b="1" dirty="0"/>
              <a:t>Prior to Indian independence, Sikh migration was almost 2/3</a:t>
            </a:r>
            <a:r>
              <a:rPr lang="en-US" b="1" baseline="30000" dirty="0"/>
              <a:t>rd</a:t>
            </a:r>
            <a:r>
              <a:rPr lang="en-US" b="1" dirty="0"/>
              <a:t> to Asia &amp; Africa but post Independence, it is 2/3</a:t>
            </a:r>
            <a:r>
              <a:rPr lang="en-US" b="1" baseline="30000" dirty="0"/>
              <a:t>rd</a:t>
            </a:r>
            <a:r>
              <a:rPr lang="en-US" b="1" dirty="0"/>
              <a:t> to the West – high income industrialized countries.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5899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5CCE-70F6-01F6-DC1A-58D5DFAF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EARLIEST GURDWARAS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BFC7-0A9E-593E-9C7F-4D72A1C09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Burma – 1897</a:t>
            </a:r>
          </a:p>
          <a:p>
            <a:r>
              <a:rPr lang="en-US" dirty="0"/>
              <a:t>East Africa, Kenya – 1898</a:t>
            </a:r>
          </a:p>
          <a:p>
            <a:r>
              <a:rPr lang="en-US" dirty="0"/>
              <a:t>Malaysia – 1899</a:t>
            </a:r>
          </a:p>
          <a:p>
            <a:r>
              <a:rPr lang="en-US" dirty="0"/>
              <a:t>Hong Kong – 1901</a:t>
            </a:r>
          </a:p>
          <a:p>
            <a:r>
              <a:rPr lang="en-US" dirty="0"/>
              <a:t>Canada – 1908</a:t>
            </a:r>
          </a:p>
          <a:p>
            <a:r>
              <a:rPr lang="en-US" dirty="0"/>
              <a:t>China, Shanghai – 1908</a:t>
            </a:r>
          </a:p>
          <a:p>
            <a:r>
              <a:rPr lang="en-US" dirty="0"/>
              <a:t>UK – 1911</a:t>
            </a:r>
          </a:p>
          <a:p>
            <a:r>
              <a:rPr lang="en-US" dirty="0"/>
              <a:t>USA – 1912</a:t>
            </a:r>
          </a:p>
          <a:p>
            <a:r>
              <a:rPr lang="en-US" dirty="0"/>
              <a:t>Thailand - 1913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371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83A-87B6-BD13-6DD1-0FA44B8A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SIKH INITIATIVES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E115-DE0A-D2C6-5C3A-4F145C1FC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Gurdwaras</a:t>
            </a:r>
          </a:p>
          <a:p>
            <a:r>
              <a:rPr lang="en-US" b="1" dirty="0"/>
              <a:t>Turban Days</a:t>
            </a:r>
          </a:p>
          <a:p>
            <a:r>
              <a:rPr lang="en-US" b="1" dirty="0"/>
              <a:t>Nagar Kirtans</a:t>
            </a:r>
          </a:p>
          <a:p>
            <a:r>
              <a:rPr lang="en-US" b="1" dirty="0"/>
              <a:t>Sikh Youth Camps</a:t>
            </a:r>
          </a:p>
          <a:p>
            <a:r>
              <a:rPr lang="en-US" b="1" dirty="0"/>
              <a:t>Sikh </a:t>
            </a:r>
            <a:r>
              <a:rPr lang="en-US" b="1" dirty="0" err="1"/>
              <a:t>Sewa</a:t>
            </a:r>
            <a:r>
              <a:rPr lang="en-US" b="1" dirty="0"/>
              <a:t> incl </a:t>
            </a:r>
            <a:r>
              <a:rPr lang="en-US" b="1" dirty="0" err="1"/>
              <a:t>Langars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1755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6660-FB1C-5FAA-268F-62BB7DFE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Gurdwara</a:t>
            </a:r>
            <a:r>
              <a:rPr lang="en-US" dirty="0"/>
              <a:t>, </a:t>
            </a:r>
            <a:r>
              <a:rPr lang="en-US"/>
              <a:t>Stockholm suburb, </a:t>
            </a:r>
            <a:r>
              <a:rPr lang="en-US" dirty="0"/>
              <a:t>Sweden</a:t>
            </a:r>
            <a:endParaRPr lang="en-IN" dirty="0"/>
          </a:p>
        </p:txBody>
      </p:sp>
      <p:pic>
        <p:nvPicPr>
          <p:cNvPr id="5" name="Content Placeholder 4" descr="A walkway leading to a house&#10;&#10;Description automatically generated with low confidence">
            <a:extLst>
              <a:ext uri="{FF2B5EF4-FFF2-40B4-BE49-F238E27FC236}">
                <a16:creationId xmlns:a16="http://schemas.microsoft.com/office/drawing/2014/main" id="{B59B026B-2B2B-19D0-7EFA-975661F1D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21" y="1825625"/>
            <a:ext cx="5825758" cy="4351338"/>
          </a:xfrm>
        </p:spPr>
      </p:pic>
    </p:spTree>
    <p:extLst>
      <p:ext uri="{BB962C8B-B14F-4D97-AF65-F5344CB8AC3E}">
        <p14:creationId xmlns:p14="http://schemas.microsoft.com/office/powerpoint/2010/main" val="421401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3B9B-99EB-97C3-57F0-AF06DDFF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SIKH ISSUES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0100-B689-9A6B-6AB4-91E5325E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Illegals - Sad but true especially to Europe (Donkeying)</a:t>
            </a:r>
          </a:p>
          <a:p>
            <a:r>
              <a:rPr lang="en-US" b="1" dirty="0"/>
              <a:t>Sikh Identity (Turban, beard, kirpan)</a:t>
            </a:r>
          </a:p>
          <a:p>
            <a:r>
              <a:rPr lang="en-US" b="1" dirty="0"/>
              <a:t>Students </a:t>
            </a:r>
          </a:p>
          <a:p>
            <a:r>
              <a:rPr lang="en-US" b="1" dirty="0"/>
              <a:t>PUNJAB – A Dismal state: Agriculture unremunerative, no big industry</a:t>
            </a:r>
          </a:p>
          <a:p>
            <a:pPr marL="0" indent="0">
              <a:buNone/>
            </a:pPr>
            <a:r>
              <a:rPr lang="en-US" b="1" dirty="0"/>
              <a:t>                      Lack of jobs for the youth.</a:t>
            </a:r>
          </a:p>
          <a:p>
            <a:r>
              <a:rPr lang="en-US" b="1" dirty="0"/>
              <a:t>Only Salvation – Opening of trade by road to Pakistan for exports to Central and West Asia. Dim Prospects.          </a:t>
            </a:r>
          </a:p>
          <a:p>
            <a:endParaRPr lang="en-US" b="1" dirty="0"/>
          </a:p>
          <a:p>
            <a:endParaRPr lang="en-US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2806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2778-CCAA-3594-AD47-3EF500AA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UNFINISHED TASKS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E524-D8D9-3857-58AC-427A11FE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    Sikhs in West &amp; Central Asia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Sikhs in Africa</a:t>
            </a:r>
          </a:p>
          <a:p>
            <a:pPr marL="0" indent="0">
              <a:buNone/>
            </a:pPr>
            <a:r>
              <a:rPr lang="en-US" b="1" dirty="0"/>
              <a:t>                                Sikhs in India outside Punjab.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THANKS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Swarn Singh Kahlon</a:t>
            </a:r>
          </a:p>
          <a:p>
            <a:pPr marL="0" indent="0" algn="ctr">
              <a:buNone/>
            </a:pPr>
            <a:r>
              <a:rPr lang="en-US" b="1" dirty="0"/>
              <a:t>Author Books: ‘Sikhs in Latin America’, ‘Sikhs in Asia Pacific’, </a:t>
            </a:r>
          </a:p>
          <a:p>
            <a:pPr marL="0" indent="0" algn="ctr">
              <a:buNone/>
            </a:pPr>
            <a:r>
              <a:rPr lang="en-US" b="1" dirty="0"/>
              <a:t>‘Sikhs in Continental Europe’. 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8669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491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FIRST SIKH HISTORY CONFERENCE </vt:lpstr>
      <vt:lpstr>HIGHLIGHTS</vt:lpstr>
      <vt:lpstr>GLOBAL MOVEMENT OF SIKHS</vt:lpstr>
      <vt:lpstr>SIKH MIGRATION – PRESENT STATUS</vt:lpstr>
      <vt:lpstr>EARLIEST GURDWARAS</vt:lpstr>
      <vt:lpstr>SIKH INITIATIVES</vt:lpstr>
      <vt:lpstr>       Gurdwara, Stockholm suburb, Sweden</vt:lpstr>
      <vt:lpstr>SIKH ISSUES</vt:lpstr>
      <vt:lpstr> UNFINISHED TASKS</vt:lpstr>
      <vt:lpstr>    SOME INTERESTING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SIKH HISTORY CONFERENCE</dc:title>
  <dc:creator>Swarn Kahlon</dc:creator>
  <cp:lastModifiedBy>malti jain</cp:lastModifiedBy>
  <cp:revision>29</cp:revision>
  <cp:lastPrinted>2022-12-28T04:18:41Z</cp:lastPrinted>
  <dcterms:created xsi:type="dcterms:W3CDTF">2022-12-26T05:07:50Z</dcterms:created>
  <dcterms:modified xsi:type="dcterms:W3CDTF">2025-05-12T05:55:30Z</dcterms:modified>
</cp:coreProperties>
</file>